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2" r:id="rId5"/>
    <p:sldId id="259" r:id="rId6"/>
    <p:sldId id="264" r:id="rId7"/>
    <p:sldId id="260" r:id="rId8"/>
    <p:sldId id="263" r:id="rId9"/>
    <p:sldId id="265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91"/>
    <p:restoredTop sz="94690"/>
  </p:normalViewPr>
  <p:slideViewPr>
    <p:cSldViewPr snapToGrid="0" snapToObjects="1">
      <p:cViewPr>
        <p:scale>
          <a:sx n="86" d="100"/>
          <a:sy n="86" d="100"/>
        </p:scale>
        <p:origin x="135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tiff>
</file>

<file path=ppt/media/image3.tiff>
</file>

<file path=ppt/media/image4.jpeg>
</file>

<file path=ppt/media/image5.tiff>
</file>

<file path=ppt/media/image6.tif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B8C27-5D9F-C142-8758-F270374E29AC}" type="datetimeFigureOut">
              <a:rPr lang="en-US" smtClean="0"/>
              <a:t>2/25/19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F98A34-DC9C-8C42-8A84-4E4509711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41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06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70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0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61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28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67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86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58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74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729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62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3148E-5175-2943-9C94-8EAC869C5051}" type="datetimeFigureOut">
              <a:rPr lang="en-US" smtClean="0"/>
              <a:t>2/25/19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1E694-731A-594D-A515-1ADE9DB85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6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pdf/1802.06444.pdf" TargetMode="Externa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63671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Multi-agent Deep Reinforcement Learning for Optimal Product Allocation and Configuration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90708"/>
            <a:ext cx="9144000" cy="1655762"/>
          </a:xfrm>
        </p:spPr>
        <p:txBody>
          <a:bodyPr/>
          <a:lstStyle/>
          <a:p>
            <a:r>
              <a:rPr lang="en-US" dirty="0" smtClean="0"/>
              <a:t>Porter Jenkins</a:t>
            </a:r>
          </a:p>
          <a:p>
            <a:r>
              <a:rPr lang="en-US" dirty="0" smtClean="0"/>
              <a:t>Pennsylvania State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638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163175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“In the wild” experiment to validate</a:t>
            </a:r>
          </a:p>
          <a:p>
            <a:r>
              <a:rPr lang="en-US" dirty="0" smtClean="0"/>
              <a:t>Will require domain-specific adaptations of existing methods</a:t>
            </a:r>
          </a:p>
          <a:p>
            <a:pPr lvl="1"/>
            <a:r>
              <a:rPr lang="en-US" dirty="0" smtClean="0"/>
              <a:t>Similar to Hua and </a:t>
            </a:r>
            <a:r>
              <a:rPr lang="en-US" dirty="0" err="1" smtClean="0"/>
              <a:t>Guanjie’s</a:t>
            </a:r>
            <a:r>
              <a:rPr lang="en-US" dirty="0" smtClean="0"/>
              <a:t> paper</a:t>
            </a:r>
          </a:p>
          <a:p>
            <a:pPr lvl="2"/>
            <a:r>
              <a:rPr lang="en-US" dirty="0" smtClean="0"/>
              <a:t>New Network architecture</a:t>
            </a:r>
          </a:p>
          <a:p>
            <a:pPr lvl="2"/>
            <a:r>
              <a:rPr lang="en-US" dirty="0" smtClean="0"/>
              <a:t>‘Memory palace’ idea</a:t>
            </a:r>
          </a:p>
          <a:p>
            <a:r>
              <a:rPr lang="en-US" dirty="0" smtClean="0"/>
              <a:t>Some domain-specific considerations:</a:t>
            </a:r>
          </a:p>
          <a:p>
            <a:pPr lvl="1"/>
            <a:r>
              <a:rPr lang="en-US" dirty="0" smtClean="0"/>
              <a:t>Layouts unique for each location</a:t>
            </a:r>
          </a:p>
          <a:p>
            <a:pPr lvl="1"/>
            <a:r>
              <a:rPr lang="en-US" dirty="0" smtClean="0"/>
              <a:t>Strong seasonality</a:t>
            </a:r>
          </a:p>
          <a:p>
            <a:pPr lvl="1"/>
            <a:r>
              <a:rPr lang="en-US" dirty="0" smtClean="0"/>
              <a:t>Co-occurrence</a:t>
            </a:r>
          </a:p>
          <a:p>
            <a:pPr lvl="1"/>
            <a:r>
              <a:rPr lang="en-US" dirty="0" smtClean="0"/>
              <a:t>Competitive behavior (coke v </a:t>
            </a:r>
            <a:r>
              <a:rPr lang="en-US" dirty="0" err="1" smtClean="0"/>
              <a:t>pepsi</a:t>
            </a:r>
            <a:r>
              <a:rPr lang="en-US" dirty="0"/>
              <a:t>)</a:t>
            </a:r>
            <a:endParaRPr lang="en-US" dirty="0" smtClean="0"/>
          </a:p>
          <a:p>
            <a:pPr lvl="1"/>
            <a:endParaRPr lang="en-US" dirty="0" smtClean="0"/>
          </a:p>
          <a:p>
            <a:pPr lvl="2"/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843713" y="1042194"/>
            <a:ext cx="477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Action: Choose location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34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50" y="1474470"/>
            <a:ext cx="5843588" cy="504063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Deep Reinforcement learning has shown to be effective for learning control policies over </a:t>
            </a:r>
            <a:r>
              <a:rPr lang="en-US" b="1" dirty="0" smtClean="0"/>
              <a:t>space </a:t>
            </a:r>
            <a:r>
              <a:rPr lang="en-US" dirty="0" smtClean="0"/>
              <a:t>and/or </a:t>
            </a:r>
            <a:r>
              <a:rPr lang="en-US" b="1" dirty="0" smtClean="0"/>
              <a:t>time</a:t>
            </a:r>
            <a:endParaRPr lang="en-US" dirty="0" smtClean="0"/>
          </a:p>
          <a:p>
            <a:pPr lvl="1"/>
            <a:r>
              <a:rPr lang="en-US" dirty="0" smtClean="0"/>
              <a:t>Traffic</a:t>
            </a:r>
          </a:p>
          <a:p>
            <a:pPr lvl="1"/>
            <a:r>
              <a:rPr lang="en-US" dirty="0" smtClean="0"/>
              <a:t>Airline tickets</a:t>
            </a:r>
          </a:p>
          <a:p>
            <a:pPr lvl="1"/>
            <a:r>
              <a:rPr lang="en-US" dirty="0" smtClean="0"/>
              <a:t>Ride-sourcing applications (</a:t>
            </a:r>
            <a:r>
              <a:rPr lang="en-US" dirty="0" err="1" smtClean="0"/>
              <a:t>uber</a:t>
            </a:r>
            <a:r>
              <a:rPr lang="en-US" dirty="0" smtClean="0"/>
              <a:t>, </a:t>
            </a:r>
            <a:r>
              <a:rPr lang="en-US" dirty="0" err="1" smtClean="0"/>
              <a:t>lyft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Energy consumption</a:t>
            </a:r>
          </a:p>
          <a:p>
            <a:pPr lvl="1"/>
            <a:r>
              <a:rPr lang="en-US" dirty="0" smtClean="0"/>
              <a:t>Computer systems</a:t>
            </a:r>
          </a:p>
          <a:p>
            <a:r>
              <a:rPr lang="en-US" dirty="0" smtClean="0"/>
              <a:t>RL research can be difficult since agent needs to manipulate environment:</a:t>
            </a:r>
          </a:p>
          <a:p>
            <a:pPr lvl="1"/>
            <a:r>
              <a:rPr lang="en-US" dirty="0" smtClean="0"/>
              <a:t>”In the wild” experimentation</a:t>
            </a:r>
          </a:p>
          <a:p>
            <a:pPr lvl="1"/>
            <a:r>
              <a:rPr lang="en-US" dirty="0" smtClean="0"/>
              <a:t>Clear access to an accurate simulator</a:t>
            </a:r>
          </a:p>
          <a:p>
            <a:r>
              <a:rPr lang="en-US" dirty="0" smtClean="0"/>
              <a:t>Other </a:t>
            </a:r>
            <a:r>
              <a:rPr lang="en-US" dirty="0" err="1" smtClean="0"/>
              <a:t>spatio</a:t>
            </a:r>
            <a:r>
              <a:rPr lang="en-US" dirty="0" smtClean="0"/>
              <a:t>-temporal areas can benefit from cutting-edge RL methods</a:t>
            </a:r>
          </a:p>
          <a:p>
            <a:pPr lvl="1"/>
            <a:r>
              <a:rPr lang="en-US" dirty="0" smtClean="0"/>
              <a:t>Product placement in a physical retail environment</a:t>
            </a:r>
          </a:p>
          <a:p>
            <a:r>
              <a:rPr lang="en-US" dirty="0" smtClean="0"/>
              <a:t>We have access to a </a:t>
            </a:r>
            <a:r>
              <a:rPr lang="en-US" b="1" dirty="0" smtClean="0"/>
              <a:t>3 month</a:t>
            </a:r>
            <a:r>
              <a:rPr lang="en-US" dirty="0" smtClean="0"/>
              <a:t>, </a:t>
            </a:r>
            <a:r>
              <a:rPr lang="en-US" b="1" dirty="0" smtClean="0"/>
              <a:t>“in the wild” experiment</a:t>
            </a:r>
          </a:p>
          <a:p>
            <a:pPr lvl="1"/>
            <a:r>
              <a:rPr lang="en-US" dirty="0" smtClean="0"/>
              <a:t>2 months to train agent</a:t>
            </a:r>
          </a:p>
          <a:p>
            <a:pPr lvl="1"/>
            <a:r>
              <a:rPr lang="en-US" dirty="0" smtClean="0"/>
              <a:t>1 month test test agent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59" b="22281"/>
          <a:stretch/>
        </p:blipFill>
        <p:spPr>
          <a:xfrm>
            <a:off x="6629401" y="3994785"/>
            <a:ext cx="5105400" cy="21002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682" y="1563052"/>
            <a:ext cx="1633536" cy="10890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78962" y="1474470"/>
            <a:ext cx="2065338" cy="142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256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25340" cy="4351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Many retailers/producers do not have good methodology to select where to place their product in a physical store</a:t>
            </a:r>
          </a:p>
          <a:p>
            <a:r>
              <a:rPr lang="en-US" dirty="0" smtClean="0"/>
              <a:t>Once they’ve decided where, how to configure the product display decided pseudo-randomly, or by intuition</a:t>
            </a:r>
          </a:p>
          <a:p>
            <a:r>
              <a:rPr lang="en-US" dirty="0" smtClean="0"/>
              <a:t>Clear objective (reward): sell more goods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686550" y="365125"/>
            <a:ext cx="4929188" cy="18716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6686550" y="2521744"/>
            <a:ext cx="4929188" cy="18716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686550" y="4678363"/>
            <a:ext cx="4929188" cy="18716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43713" y="1042194"/>
            <a:ext cx="477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Action: Choose location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43713" y="3195965"/>
            <a:ext cx="477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Action</a:t>
            </a:r>
            <a:r>
              <a:rPr lang="en-US" sz="2800" smtClean="0">
                <a:solidFill>
                  <a:schemeClr val="bg1"/>
                </a:solidFill>
              </a:rPr>
              <a:t>: Choose configuration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43713" y="5352584"/>
            <a:ext cx="477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Observe: Product sold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2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Action: Location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90950" cy="4351338"/>
          </a:xfrm>
        </p:spPr>
        <p:txBody>
          <a:bodyPr/>
          <a:lstStyle/>
          <a:p>
            <a:r>
              <a:rPr lang="en-US" dirty="0" smtClean="0"/>
              <a:t>Multiple, discrete locations within a store</a:t>
            </a:r>
          </a:p>
          <a:p>
            <a:r>
              <a:rPr lang="en-US" dirty="0" smtClean="0"/>
              <a:t>Number and location</a:t>
            </a:r>
          </a:p>
          <a:p>
            <a:r>
              <a:rPr lang="en-US" dirty="0" smtClean="0"/>
              <a:t>Competitive behavior</a:t>
            </a:r>
            <a:endParaRPr lang="en-US" dirty="0"/>
          </a:p>
        </p:txBody>
      </p:sp>
      <p:pic>
        <p:nvPicPr>
          <p:cNvPr id="10" name="Picture 9" descr="Image result for grocery store layout map">
            <a:extLst>
              <a:ext uri="{FF2B5EF4-FFF2-40B4-BE49-F238E27FC236}">
                <a16:creationId xmlns:a16="http://schemas.microsoft.com/office/drawing/2014/main" xmlns="" id="{D25BC61F-29C8-DD40-BDBD-557CBB92073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6346" y="1825625"/>
            <a:ext cx="7335654" cy="4236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CBF2C4BD-80AE-0B4C-9729-DE5F9B322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278" y="4535718"/>
            <a:ext cx="386261" cy="3862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CBF2C4BD-80AE-0B4C-9729-DE5F9B322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535" y="4921979"/>
            <a:ext cx="250465" cy="2504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CBF2C4BD-80AE-0B4C-9729-DE5F9B322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1160" y="4603615"/>
            <a:ext cx="250465" cy="2504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CBF2C4BD-80AE-0B4C-9729-DE5F9B322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6115" y="4603614"/>
            <a:ext cx="250465" cy="25046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CBF2C4BD-80AE-0B4C-9729-DE5F9B322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940" y="2388329"/>
            <a:ext cx="250465" cy="25046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CBF2C4BD-80AE-0B4C-9729-DE5F9B322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8009" y="2388698"/>
            <a:ext cx="250465" cy="2504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CB47BAF4-0A5B-9D46-85FB-E223F9706C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643873"/>
            <a:ext cx="455068" cy="30008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CB47BAF4-0A5B-9D46-85FB-E223F9706C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7172" y="3287174"/>
            <a:ext cx="455068" cy="30008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CB47BAF4-0A5B-9D46-85FB-E223F9706C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8474" y="4509700"/>
            <a:ext cx="455068" cy="30008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CB47BAF4-0A5B-9D46-85FB-E223F9706C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5063" y="4553998"/>
            <a:ext cx="455068" cy="300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780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Action: Display Configuration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4270444" cy="4351338"/>
          </a:xfrm>
        </p:spPr>
        <p:txBody>
          <a:bodyPr/>
          <a:lstStyle/>
          <a:p>
            <a:r>
              <a:rPr lang="en-US" dirty="0" smtClean="0"/>
              <a:t>Which products?</a:t>
            </a:r>
          </a:p>
          <a:p>
            <a:r>
              <a:rPr lang="en-US" dirty="0" smtClean="0"/>
              <a:t>Which locations?</a:t>
            </a:r>
          </a:p>
          <a:p>
            <a:r>
              <a:rPr lang="en-US" dirty="0" smtClean="0"/>
              <a:t>How much product?</a:t>
            </a:r>
          </a:p>
          <a:p>
            <a:r>
              <a:rPr lang="en-US" dirty="0" smtClean="0"/>
              <a:t>Learn from raw visual input</a:t>
            </a:r>
          </a:p>
          <a:p>
            <a:pPr lvl="1"/>
            <a:r>
              <a:rPr lang="en-US" dirty="0" smtClean="0"/>
              <a:t>Photos of displays</a:t>
            </a:r>
          </a:p>
          <a:p>
            <a:r>
              <a:rPr lang="en-US" dirty="0" smtClean="0"/>
              <a:t>Co-occurrence of products</a:t>
            </a:r>
          </a:p>
          <a:p>
            <a:pPr lvl="1"/>
            <a:r>
              <a:rPr lang="en-US" dirty="0" smtClean="0"/>
              <a:t>Coke + candy</a:t>
            </a:r>
          </a:p>
          <a:p>
            <a:pPr lvl="1"/>
            <a:r>
              <a:rPr lang="en-US" dirty="0" smtClean="0"/>
              <a:t>Coke + laundry detergent?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43713" y="1042194"/>
            <a:ext cx="477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Action: Choose location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9F4A91BB-F5A4-604E-8F38-F0A086D6125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83932" y="2428039"/>
            <a:ext cx="4996481" cy="305362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21A22B61-508E-1D4C-94B6-33CD379F868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84269" y="2536846"/>
            <a:ext cx="4887678" cy="294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06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MDP with 2 Agents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43713" y="1042194"/>
            <a:ext cx="477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Action: Choose location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612107" y="1554037"/>
            <a:ext cx="3845718" cy="910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923923" y="2575053"/>
            <a:ext cx="4991102" cy="124150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923923" y="3973728"/>
            <a:ext cx="4991102" cy="1284072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49996" y="5418607"/>
            <a:ext cx="4965029" cy="131080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7312820" y="1554037"/>
            <a:ext cx="3845718" cy="91005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6624636" y="2575053"/>
            <a:ext cx="4991102" cy="124150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6624636" y="3973728"/>
            <a:ext cx="4991102" cy="1284072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650709" y="5418607"/>
            <a:ext cx="4965029" cy="131080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157412" y="1811522"/>
            <a:ext cx="2986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Agent 1: Location Selector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781922" y="1824384"/>
            <a:ext cx="3262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Agent 2</a:t>
            </a:r>
            <a:r>
              <a:rPr lang="en-US" smtClean="0">
                <a:solidFill>
                  <a:schemeClr val="bg1"/>
                </a:solidFill>
              </a:rPr>
              <a:t>: Configuration Selector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12107" y="2736794"/>
            <a:ext cx="2986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State: Sequence of store layouts, seasonal/temporal dynamics of sales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12107" y="4345370"/>
            <a:ext cx="2986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Action: Select </a:t>
            </a:r>
            <a:r>
              <a:rPr lang="en-US" i="1" dirty="0" smtClean="0">
                <a:solidFill>
                  <a:schemeClr val="bg1"/>
                </a:solidFill>
              </a:rPr>
              <a:t>k </a:t>
            </a:r>
            <a:r>
              <a:rPr lang="en-US" dirty="0" smtClean="0">
                <a:solidFill>
                  <a:schemeClr val="bg1"/>
                </a:solidFill>
              </a:rPr>
              <a:t>of N possible locations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12107" y="5660740"/>
            <a:ext cx="2986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Reward: Observe sales, how many items were removed from display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312820" y="2736794"/>
            <a:ext cx="2986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State: Locations from Agent 1, Raw images representing state of configuration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312820" y="4188205"/>
            <a:ext cx="2986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Action: Add product, move products, product co-</a:t>
            </a:r>
            <a:r>
              <a:rPr lang="en-US" dirty="0" err="1" smtClean="0">
                <a:solidFill>
                  <a:schemeClr val="bg1"/>
                </a:solidFill>
              </a:rPr>
              <a:t>occurence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312820" y="5660740"/>
            <a:ext cx="29860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Reward: Observe sales, how many items were </a:t>
            </a:r>
            <a:r>
              <a:rPr lang="en-US" smtClean="0">
                <a:solidFill>
                  <a:schemeClr val="bg1"/>
                </a:solidFill>
              </a:rPr>
              <a:t>removed from display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8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843713" y="1042194"/>
            <a:ext cx="477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Action: Choose location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588" y="264883"/>
            <a:ext cx="9556750" cy="660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69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191750" cy="434657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“In the wild”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3 months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2 months train, 1 month test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Select ~6 stores (maybe depending on resource)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Chose stores with high degree of similarity to control for environmental factors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Control (2 stores):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Existing selection mechanisms (random/intuition)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Treatment 1 (2 stores):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Multi-agent RL approach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Treatment 2 (2 stores):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More simple, supervised learning approach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Compare product output of treatments to control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43713" y="1042194"/>
            <a:ext cx="4772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Action: Choose location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Phase 1: Collect Data, Build Simulator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We construct a simulator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Calibrate simulator to historical data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Validate that results of simulator match </a:t>
            </a:r>
            <a:r>
              <a:rPr lang="en-US" dirty="0" smtClean="0"/>
              <a:t>empirical </a:t>
            </a:r>
            <a:r>
              <a:rPr lang="en-US" dirty="0"/>
              <a:t>distribution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Similar to </a:t>
            </a:r>
            <a:r>
              <a:rPr lang="en-US" dirty="0">
                <a:hlinkClick r:id="rId2"/>
              </a:rPr>
              <a:t>Lin et al., KDD’18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5" r="8643"/>
          <a:stretch/>
        </p:blipFill>
        <p:spPr>
          <a:xfrm>
            <a:off x="5572184" y="1293222"/>
            <a:ext cx="5039627" cy="514676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53434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2084</TotalTime>
  <Words>474</Words>
  <Application>Microsoft Macintosh PowerPoint</Application>
  <PresentationFormat>Widescreen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Multi-agent Deep Reinforcement Learning for Optimal Product Allocation and Configuration</vt:lpstr>
      <vt:lpstr>Introduction</vt:lpstr>
      <vt:lpstr>Problem Description</vt:lpstr>
      <vt:lpstr>Action: Location Selection</vt:lpstr>
      <vt:lpstr>Action: Display Configuration</vt:lpstr>
      <vt:lpstr>MDP with 2 Agents</vt:lpstr>
      <vt:lpstr>PowerPoint Presentation</vt:lpstr>
      <vt:lpstr>Proposed Experiments</vt:lpstr>
      <vt:lpstr>Phase 1: Collect Data, Build Simulator</vt:lpstr>
      <vt:lpstr>Contributions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Porter Jenkins</dc:creator>
  <cp:lastModifiedBy>Porter Jenkins</cp:lastModifiedBy>
  <cp:revision>18</cp:revision>
  <dcterms:created xsi:type="dcterms:W3CDTF">2019-02-20T19:35:25Z</dcterms:created>
  <dcterms:modified xsi:type="dcterms:W3CDTF">2019-02-26T00:26:19Z</dcterms:modified>
</cp:coreProperties>
</file>

<file path=docProps/thumbnail.jpeg>
</file>